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6" r:id="rId7"/>
    <p:sldId id="263" r:id="rId8"/>
    <p:sldId id="269" r:id="rId9"/>
    <p:sldId id="270" r:id="rId10"/>
    <p:sldId id="258" r:id="rId11"/>
    <p:sldId id="268" r:id="rId12"/>
    <p:sldId id="260" r:id="rId1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30/04/2023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30/04/2023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30/04/2023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30/04/2023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t>30/04/2023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E700DB3-DBF0-4086-B675-117E7A9610B8}" type="datetimeFigureOut">
              <a:rPr lang="pt-BR" smtClean="0"/>
              <a:t>30/04/2023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E700DB3-DBF0-4086-B675-117E7A9610B8}" type="datetimeFigureOut">
              <a:rPr lang="pt-BR" smtClean="0"/>
              <a:t>30/04/2023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2E700DB3-DBF0-4086-B675-117E7A9610B8}" type="datetimeFigureOut">
              <a:rPr lang="pt-BR" smtClean="0"/>
              <a:t>30/04/2023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t>30/04/2023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t>30/04/2023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t>30/04/2023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00DB3-DBF0-4086-B675-117E7A9610B8}" type="datetimeFigureOut">
              <a:rPr lang="pt-BR" smtClean="0"/>
              <a:t>30/04/2023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9D8CF-8DEC-4D9F-84EE-ADF04DFF3391}"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estadao.com.br/economia/consolidacao-das-leis-do-trabalho-de-getulio-vargas-completa-70-anos/" TargetMode="External"/><Relationship Id="rId7" Type="http://schemas.openxmlformats.org/officeDocument/2006/relationships/hyperlink" Target="https://memoriatrt2.wordpress.com/2021/05/03/o-primeiro-ano-do-crt-2/" TargetMode="External"/><Relationship Id="rId2" Type="http://schemas.openxmlformats.org/officeDocument/2006/relationships/hyperlink" Target="http://www.tancredoprofessor.com.br/conteudo/38/a-legislacao-trabalhista-de-vargas" TargetMode="External"/><Relationship Id="rId1" Type="http://schemas.openxmlformats.org/officeDocument/2006/relationships/slideLayout" Target="../slideLayouts/slideLayout7.xml"/><Relationship Id="rId6" Type="http://schemas.openxmlformats.org/officeDocument/2006/relationships/hyperlink" Target="https://www12.senado.leg.br/noticias/especiais/arquivo-s/ha-100-anos-greve-geral-parou-sao-paulo" TargetMode="External"/><Relationship Id="rId5" Type="http://schemas.openxmlformats.org/officeDocument/2006/relationships/hyperlink" Target="https://www.redebrasilatual.com.br/revistas/greve-geral-ha-100-anos-quando-o-povo-foi-as-ruas/" TargetMode="External"/><Relationship Id="rId4" Type="http://schemas.openxmlformats.org/officeDocument/2006/relationships/hyperlink" Target="http://www.acervo.oglobo.globo.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hardware.com.br/noticias/2023-03/ministro-do-trabalho-do-governo-lula-propoe-regulamentacao-da-uber-e-outros-apps-de-transporte.html" TargetMode="External"/><Relationship Id="rId2" Type="http://schemas.openxmlformats.org/officeDocument/2006/relationships/hyperlink" Target="https://www.memoriavotorantim.com/historias/social/festas-e-celebracoe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agencia.fiocruz.br/consolida%C3%A7%C3%A3o-das-leis-trabalhistas-criada-por-vargas-completa-70-anos" TargetMode="External"/><Relationship Id="rId2" Type="http://schemas.openxmlformats.org/officeDocument/2006/relationships/hyperlink" Target="https://www.politize.com.br/reforma-trabalhista-principais-ponto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95536" y="407204"/>
            <a:ext cx="8208912" cy="2246769"/>
          </a:xfrm>
          <a:prstGeom prst="rect">
            <a:avLst/>
          </a:prstGeom>
          <a:noFill/>
        </p:spPr>
        <p:txBody>
          <a:bodyPr wrap="square" rtlCol="0">
            <a:spAutoFit/>
          </a:bodyPr>
          <a:lstStyle/>
          <a:p>
            <a:pPr algn="just"/>
            <a:r>
              <a:rPr lang="pt-BR" sz="2800" b="1" dirty="0" smtClean="0"/>
              <a:t>Quando foi criada a Consolidação das Leis do Trabalho?</a:t>
            </a:r>
          </a:p>
          <a:p>
            <a:pPr algn="just"/>
            <a:endParaRPr lang="pt-BR" sz="2800" dirty="0"/>
          </a:p>
          <a:p>
            <a:pPr algn="just"/>
            <a:r>
              <a:rPr lang="pt-BR" sz="2800" dirty="0" smtClean="0"/>
              <a:t>	A CLT foi sistematizada em 1943, pelo então presidente Getúlio Vargas.  </a:t>
            </a:r>
            <a:endParaRPr lang="pt-BR" sz="2800" dirty="0"/>
          </a:p>
        </p:txBody>
      </p:sp>
      <p:sp>
        <p:nvSpPr>
          <p:cNvPr id="5" name="AutoShape 2" descr="A legislação trabalhista de Vargas | Tancredo Profess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123" y="2924944"/>
            <a:ext cx="5323738" cy="3360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753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548681"/>
            <a:ext cx="8568952" cy="6740307"/>
          </a:xfrm>
          <a:prstGeom prst="rect">
            <a:avLst/>
          </a:prstGeom>
        </p:spPr>
        <p:txBody>
          <a:bodyPr wrap="square">
            <a:spAutoFit/>
          </a:bodyPr>
          <a:lstStyle/>
          <a:p>
            <a:r>
              <a:rPr lang="pt-BR" b="1" dirty="0" smtClean="0"/>
              <a:t>Sites nos quais coletamos as imagens: </a:t>
            </a:r>
          </a:p>
          <a:p>
            <a:endParaRPr lang="pt-BR" dirty="0"/>
          </a:p>
          <a:p>
            <a:r>
              <a:rPr lang="pt-BR" dirty="0" smtClean="0"/>
              <a:t>“Getúlio Vargas assina a CLT”:  </a:t>
            </a:r>
            <a:r>
              <a:rPr lang="pt-BR" dirty="0" smtClean="0">
                <a:hlinkClick r:id="rId2"/>
              </a:rPr>
              <a:t>http</a:t>
            </a:r>
            <a:r>
              <a:rPr lang="pt-BR" dirty="0">
                <a:hlinkClick r:id="rId2"/>
              </a:rPr>
              <a:t>://</a:t>
            </a:r>
            <a:r>
              <a:rPr lang="pt-BR" dirty="0" smtClean="0">
                <a:hlinkClick r:id="rId2"/>
              </a:rPr>
              <a:t>www.tancredoprofessor.com.br/conteudo/38/a-legislacao-trabalhista-de-vargas</a:t>
            </a:r>
            <a:endParaRPr lang="pt-BR" dirty="0" smtClean="0"/>
          </a:p>
          <a:p>
            <a:endParaRPr lang="pt-BR" dirty="0" smtClean="0">
              <a:hlinkClick r:id="rId3"/>
            </a:endParaRPr>
          </a:p>
          <a:p>
            <a:r>
              <a:rPr lang="pt-BR" dirty="0" smtClean="0"/>
              <a:t>“Consolidação das Leis do Trabalho”: </a:t>
            </a:r>
            <a:r>
              <a:rPr lang="pt-BR" dirty="0" smtClean="0">
                <a:hlinkClick r:id="rId3"/>
              </a:rPr>
              <a:t>https</a:t>
            </a:r>
            <a:r>
              <a:rPr lang="pt-BR" dirty="0">
                <a:hlinkClick r:id="rId3"/>
              </a:rPr>
              <a:t>://www.estadao.com.br/economia/consolidacao-das-leis-do-trabalho-de-getulio-vargas-completa-70-anos</a:t>
            </a:r>
            <a:r>
              <a:rPr lang="pt-BR" dirty="0" smtClean="0">
                <a:hlinkClick r:id="rId3"/>
              </a:rPr>
              <a:t>/</a:t>
            </a:r>
            <a:endParaRPr lang="pt-BR" dirty="0" smtClean="0"/>
          </a:p>
          <a:p>
            <a:endParaRPr lang="pt-BR" dirty="0"/>
          </a:p>
          <a:p>
            <a:r>
              <a:rPr lang="pt-BR" dirty="0" smtClean="0"/>
              <a:t>“</a:t>
            </a:r>
            <a:r>
              <a:rPr lang="pt-BR" dirty="0"/>
              <a:t>Getúlio Vargas desfila em carro aberto no estádio de São Januário, no bairro de São Cristóvão, no Rio de Janeiro</a:t>
            </a:r>
            <a:r>
              <a:rPr lang="pt-BR" dirty="0" smtClean="0"/>
              <a:t>”: </a:t>
            </a:r>
            <a:r>
              <a:rPr lang="pt-BR" dirty="0" smtClean="0">
                <a:hlinkClick r:id="rId4"/>
              </a:rPr>
              <a:t>www.acervo.oglobo.globo.com</a:t>
            </a:r>
            <a:endParaRPr lang="pt-BR" dirty="0" smtClean="0"/>
          </a:p>
          <a:p>
            <a:endParaRPr lang="pt-BR" dirty="0"/>
          </a:p>
          <a:p>
            <a:r>
              <a:rPr lang="pt-BR" dirty="0" smtClean="0"/>
              <a:t>“Greve de 1917</a:t>
            </a:r>
            <a:r>
              <a:rPr lang="pt-BR" dirty="0"/>
              <a:t>”: </a:t>
            </a:r>
            <a:r>
              <a:rPr lang="pt-BR" dirty="0">
                <a:hlinkClick r:id="rId5"/>
              </a:rPr>
              <a:t>https://www.redebrasilatual.com.br/revistas/greve-geral-ha-100-anos-quando-o-povo-foi-as-ruas</a:t>
            </a:r>
            <a:r>
              <a:rPr lang="pt-BR" dirty="0" smtClean="0">
                <a:hlinkClick r:id="rId5"/>
              </a:rPr>
              <a:t>/</a:t>
            </a:r>
            <a:endParaRPr lang="pt-BR" dirty="0" smtClean="0"/>
          </a:p>
          <a:p>
            <a:endParaRPr lang="pt-BR" dirty="0"/>
          </a:p>
          <a:p>
            <a:r>
              <a:rPr lang="pt-BR" dirty="0" smtClean="0"/>
              <a:t>“Agitação Operária</a:t>
            </a:r>
            <a:r>
              <a:rPr lang="pt-BR" dirty="0"/>
              <a:t>”: </a:t>
            </a:r>
            <a:r>
              <a:rPr lang="pt-BR" dirty="0">
                <a:hlinkClick r:id="rId6"/>
              </a:rPr>
              <a:t>https://</a:t>
            </a:r>
            <a:r>
              <a:rPr lang="pt-BR" dirty="0" smtClean="0">
                <a:hlinkClick r:id="rId6"/>
              </a:rPr>
              <a:t>www12.senado.leg.br/noticias/especiais/arquivo-s/ha-100-anos-greve-geral-parou-sao-paulo</a:t>
            </a:r>
            <a:endParaRPr lang="pt-BR" dirty="0" smtClean="0"/>
          </a:p>
          <a:p>
            <a:endParaRPr lang="pt-BR" dirty="0" smtClean="0"/>
          </a:p>
          <a:p>
            <a:r>
              <a:rPr lang="pt-BR" dirty="0" smtClean="0"/>
              <a:t>“Foi instalada em São Paulo a Justiça Trabalhista”:  </a:t>
            </a:r>
            <a:r>
              <a:rPr lang="pt-BR" dirty="0" smtClean="0">
                <a:hlinkClick r:id="rId7"/>
              </a:rPr>
              <a:t>https</a:t>
            </a:r>
            <a:r>
              <a:rPr lang="pt-BR" dirty="0">
                <a:hlinkClick r:id="rId7"/>
              </a:rPr>
              <a:t>://memoriatrt2.wordpress.com/2021/05/03/o-primeiro-ano-do-crt-2</a:t>
            </a:r>
            <a:r>
              <a:rPr lang="pt-BR" dirty="0" smtClean="0">
                <a:hlinkClick r:id="rId7"/>
              </a:rPr>
              <a:t>/</a:t>
            </a:r>
            <a:endParaRPr lang="pt-BR" dirty="0" smtClean="0"/>
          </a:p>
          <a:p>
            <a:endParaRPr lang="pt-BR" dirty="0" smtClean="0"/>
          </a:p>
          <a:p>
            <a:endParaRPr lang="pt-BR" dirty="0"/>
          </a:p>
          <a:p>
            <a:endParaRPr lang="pt-BR" dirty="0"/>
          </a:p>
          <a:p>
            <a:endParaRPr lang="pt-BR" dirty="0"/>
          </a:p>
        </p:txBody>
      </p:sp>
    </p:spTree>
    <p:extLst>
      <p:ext uri="{BB962C8B-B14F-4D97-AF65-F5344CB8AC3E}">
        <p14:creationId xmlns:p14="http://schemas.microsoft.com/office/powerpoint/2010/main" val="569209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476672"/>
            <a:ext cx="8568952" cy="5909310"/>
          </a:xfrm>
          <a:prstGeom prst="rect">
            <a:avLst/>
          </a:prstGeom>
        </p:spPr>
        <p:txBody>
          <a:bodyPr wrap="square">
            <a:spAutoFit/>
          </a:bodyPr>
          <a:lstStyle/>
          <a:p>
            <a:r>
              <a:rPr lang="pt-BR" dirty="0"/>
              <a:t>“Memória Votorantim”: </a:t>
            </a:r>
            <a:r>
              <a:rPr lang="pt-BR" dirty="0">
                <a:hlinkClick r:id="rId2"/>
              </a:rPr>
              <a:t>https://www.memoriavotorantim.com/historias/social/festas-e-celebracoes/</a:t>
            </a:r>
            <a:endParaRPr lang="pt-BR" dirty="0"/>
          </a:p>
          <a:p>
            <a:endParaRPr lang="pt-BR" dirty="0" smtClean="0"/>
          </a:p>
          <a:p>
            <a:r>
              <a:rPr lang="pt-BR" dirty="0" smtClean="0"/>
              <a:t>Ministro do Trabalho do governo Lula propõe regulamentação da </a:t>
            </a:r>
            <a:r>
              <a:rPr lang="pt-BR" dirty="0" err="1" smtClean="0"/>
              <a:t>Uber</a:t>
            </a:r>
            <a:r>
              <a:rPr lang="pt-BR" dirty="0" smtClean="0"/>
              <a:t> e de outros </a:t>
            </a:r>
            <a:r>
              <a:rPr lang="pt-BR" dirty="0" err="1" smtClean="0"/>
              <a:t>apps</a:t>
            </a:r>
            <a:r>
              <a:rPr lang="pt-BR" dirty="0" smtClean="0"/>
              <a:t> </a:t>
            </a:r>
            <a:r>
              <a:rPr lang="pt-BR" dirty="0"/>
              <a:t>de transporte: </a:t>
            </a:r>
            <a:r>
              <a:rPr lang="pt-BR" dirty="0">
                <a:hlinkClick r:id="rId3"/>
              </a:rPr>
              <a:t>https://</a:t>
            </a:r>
            <a:r>
              <a:rPr lang="pt-BR" dirty="0" smtClean="0">
                <a:hlinkClick r:id="rId3"/>
              </a:rPr>
              <a:t>www.hardware.com.br/noticias/2023-03/ministro-do-trabalho-do-governo-lula-propoe-regulamentacao-da-uber-e-outros-apps-de-transporte.html</a:t>
            </a:r>
            <a:endParaRPr lang="pt-BR" dirty="0" smtClean="0"/>
          </a:p>
          <a:p>
            <a:r>
              <a:rPr lang="pt-BR" dirty="0" smtClean="0"/>
              <a:t> </a:t>
            </a:r>
            <a:endParaRPr lang="pt-BR" dirty="0"/>
          </a:p>
          <a:p>
            <a:r>
              <a:rPr lang="pt-BR" b="1" dirty="0"/>
              <a:t>Referências: </a:t>
            </a:r>
          </a:p>
          <a:p>
            <a:endParaRPr lang="pt-BR" dirty="0"/>
          </a:p>
          <a:p>
            <a:r>
              <a:rPr lang="pt-BR" dirty="0"/>
              <a:t>FRENCH, John. </a:t>
            </a:r>
            <a:r>
              <a:rPr lang="pt-BR" i="1" dirty="0"/>
              <a:t>Afogados em leis: a CLT e a cultura política dos trabalhadores brasileiros. </a:t>
            </a:r>
            <a:r>
              <a:rPr lang="pt-BR" dirty="0"/>
              <a:t>São Paulo: Editora Fundação Perseu </a:t>
            </a:r>
            <a:r>
              <a:rPr lang="pt-BR" dirty="0" err="1"/>
              <a:t>Abramo</a:t>
            </a:r>
            <a:r>
              <a:rPr lang="pt-BR" dirty="0"/>
              <a:t>, 2001. </a:t>
            </a:r>
          </a:p>
          <a:p>
            <a:endParaRPr lang="pt-BR" dirty="0"/>
          </a:p>
          <a:p>
            <a:r>
              <a:rPr lang="pt-BR" dirty="0"/>
              <a:t>GOMES, </a:t>
            </a:r>
            <a:r>
              <a:rPr lang="pt-BR" dirty="0" err="1"/>
              <a:t>Angela</a:t>
            </a:r>
            <a:r>
              <a:rPr lang="pt-BR" dirty="0"/>
              <a:t> de Castro. </a:t>
            </a:r>
            <a:r>
              <a:rPr lang="pt-BR" i="1" dirty="0"/>
              <a:t>A Invenção do Trabalhismo. </a:t>
            </a:r>
            <a:r>
              <a:rPr lang="pt-BR" dirty="0"/>
              <a:t>Rio de Janeiro: FGV Editora, 2005. </a:t>
            </a:r>
          </a:p>
          <a:p>
            <a:endParaRPr lang="pt-BR" dirty="0"/>
          </a:p>
          <a:p>
            <a:r>
              <a:rPr lang="pt-BR" dirty="0"/>
              <a:t>______________________. </a:t>
            </a:r>
            <a:r>
              <a:rPr lang="pt-BR" i="1" dirty="0"/>
              <a:t>Burguesia e Trabalho: política e legislação social no Brasil. 1917-1937. </a:t>
            </a:r>
            <a:r>
              <a:rPr lang="pt-BR" dirty="0"/>
              <a:t>Rio de Janeiro: Editora Campus, 1979.  </a:t>
            </a:r>
          </a:p>
          <a:p>
            <a:endParaRPr lang="pt-BR" dirty="0"/>
          </a:p>
          <a:p>
            <a:r>
              <a:rPr lang="pt-BR" dirty="0"/>
              <a:t>PRIORI, </a:t>
            </a:r>
            <a:r>
              <a:rPr lang="pt-BR" dirty="0" err="1"/>
              <a:t>Angelo</a:t>
            </a:r>
            <a:r>
              <a:rPr lang="pt-BR" dirty="0"/>
              <a:t>. Sindicalistas e o debate sobre a CLT. </a:t>
            </a:r>
            <a:r>
              <a:rPr lang="pt-BR" i="1" dirty="0"/>
              <a:t>Revista Espaço Acadêmico. </a:t>
            </a:r>
            <a:r>
              <a:rPr lang="pt-BR" dirty="0"/>
              <a:t>Ano 1, nº 7, dezembro de 2001. </a:t>
            </a:r>
          </a:p>
          <a:p>
            <a:endParaRPr lang="pt-BR" dirty="0"/>
          </a:p>
          <a:p>
            <a:endParaRPr lang="pt-BR" dirty="0"/>
          </a:p>
        </p:txBody>
      </p:sp>
    </p:spTree>
    <p:extLst>
      <p:ext uri="{BB962C8B-B14F-4D97-AF65-F5344CB8AC3E}">
        <p14:creationId xmlns:p14="http://schemas.microsoft.com/office/powerpoint/2010/main" val="4043369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39552" y="476672"/>
            <a:ext cx="7704856" cy="3139321"/>
          </a:xfrm>
          <a:prstGeom prst="rect">
            <a:avLst/>
          </a:prstGeom>
        </p:spPr>
        <p:txBody>
          <a:bodyPr wrap="square">
            <a:spAutoFit/>
          </a:bodyPr>
          <a:lstStyle/>
          <a:p>
            <a:endParaRPr lang="pt-BR" dirty="0"/>
          </a:p>
          <a:p>
            <a:r>
              <a:rPr lang="pt-BR" dirty="0" smtClean="0"/>
              <a:t>SOUZA, Isabela. O que muda com a Reforma Trabalhista? </a:t>
            </a:r>
            <a:r>
              <a:rPr lang="pt-BR" dirty="0"/>
              <a:t>Disponível em: </a:t>
            </a:r>
            <a:r>
              <a:rPr lang="pt-BR" dirty="0">
                <a:hlinkClick r:id="rId2"/>
              </a:rPr>
              <a:t>https://www.politize.com.br/reforma-trabalhista-principais-pontos</a:t>
            </a:r>
            <a:r>
              <a:rPr lang="pt-BR" dirty="0" smtClean="0">
                <a:hlinkClick r:id="rId2"/>
              </a:rPr>
              <a:t>/</a:t>
            </a:r>
            <a:r>
              <a:rPr lang="pt-BR" dirty="0" smtClean="0"/>
              <a:t>. Acessado em 30 de abril de 2023.</a:t>
            </a:r>
          </a:p>
          <a:p>
            <a:endParaRPr lang="pt-BR" dirty="0"/>
          </a:p>
          <a:p>
            <a:r>
              <a:rPr lang="pt-BR" dirty="0" smtClean="0"/>
              <a:t>TAVARES, Viviane. Consolidação </a:t>
            </a:r>
            <a:r>
              <a:rPr lang="pt-BR" dirty="0"/>
              <a:t>das Leis Trabalhistas, criada por Vargas, completa 70 </a:t>
            </a:r>
            <a:r>
              <a:rPr lang="pt-BR" dirty="0" smtClean="0"/>
              <a:t>anos. Disponível em: </a:t>
            </a:r>
            <a:endParaRPr lang="pt-BR" dirty="0"/>
          </a:p>
          <a:p>
            <a:r>
              <a:rPr lang="pt-BR" dirty="0" smtClean="0">
                <a:hlinkClick r:id="rId3"/>
              </a:rPr>
              <a:t>https</a:t>
            </a:r>
            <a:r>
              <a:rPr lang="pt-BR" dirty="0">
                <a:hlinkClick r:id="rId3"/>
              </a:rPr>
              <a:t>://</a:t>
            </a:r>
            <a:r>
              <a:rPr lang="pt-BR" dirty="0" smtClean="0">
                <a:hlinkClick r:id="rId3"/>
              </a:rPr>
              <a:t>agencia.fiocruz.br/consolida%C3%A7%C3%A3o-das-leis-trabalhistas-criada-por-vargas-completa-70-anos</a:t>
            </a:r>
            <a:r>
              <a:rPr lang="pt-BR" dirty="0" smtClean="0"/>
              <a:t>. Acessado em 30 de abril de 2023.</a:t>
            </a:r>
          </a:p>
          <a:p>
            <a:endParaRPr lang="pt-BR" dirty="0"/>
          </a:p>
          <a:p>
            <a:endParaRPr lang="pt-BR" dirty="0"/>
          </a:p>
        </p:txBody>
      </p:sp>
    </p:spTree>
    <p:extLst>
      <p:ext uri="{BB962C8B-B14F-4D97-AF65-F5344CB8AC3E}">
        <p14:creationId xmlns:p14="http://schemas.microsoft.com/office/powerpoint/2010/main" val="1648409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gência Fiocruz de Notí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38" y="2924944"/>
            <a:ext cx="4118858" cy="2942041"/>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251520" y="359658"/>
            <a:ext cx="8568952" cy="2062103"/>
          </a:xfrm>
          <a:prstGeom prst="rect">
            <a:avLst/>
          </a:prstGeom>
        </p:spPr>
        <p:txBody>
          <a:bodyPr wrap="square">
            <a:spAutoFit/>
          </a:bodyPr>
          <a:lstStyle/>
          <a:p>
            <a:pPr algn="just"/>
            <a:r>
              <a:rPr lang="pt-BR" sz="2800" dirty="0" smtClean="0"/>
              <a:t>	</a:t>
            </a:r>
            <a:r>
              <a:rPr lang="pt-BR" sz="2000" dirty="0" smtClean="0"/>
              <a:t>Entre </a:t>
            </a:r>
            <a:r>
              <a:rPr lang="pt-BR" sz="2000" dirty="0"/>
              <a:t>1937 e 1945, Getúlio Vargas governou como um ditador. </a:t>
            </a:r>
            <a:r>
              <a:rPr lang="pt-BR" sz="2000" dirty="0" smtClean="0"/>
              <a:t>Perseguiu opositores </a:t>
            </a:r>
            <a:r>
              <a:rPr lang="pt-BR" sz="2000" dirty="0"/>
              <a:t>que eram capturados pela polícia política do governo. </a:t>
            </a:r>
            <a:r>
              <a:rPr lang="pt-BR" sz="2000" dirty="0" smtClean="0"/>
              <a:t>Por outro lado, conquistas </a:t>
            </a:r>
            <a:r>
              <a:rPr lang="pt-BR" sz="2000" dirty="0"/>
              <a:t>trabalhistas </a:t>
            </a:r>
            <a:r>
              <a:rPr lang="pt-BR" sz="2000" dirty="0" smtClean="0"/>
              <a:t>que eram reivindicadas há tempos pela classe trabalhadora (tais como a CLT) foram </a:t>
            </a:r>
            <a:r>
              <a:rPr lang="pt-BR" sz="2000" dirty="0"/>
              <a:t>obtidas em seu governo, bem como foram criadas as principais estatais do país (Cia. Vale do Rio Doce, Cia. Siderúrgica Nacional, Petrobrás, etc</a:t>
            </a:r>
            <a:r>
              <a:rPr lang="pt-BR" sz="2000" dirty="0" smtClean="0"/>
              <a:t>.)</a:t>
            </a:r>
            <a:endParaRPr lang="pt-BR" sz="2000" dirty="0"/>
          </a:p>
        </p:txBody>
      </p:sp>
      <p:pic>
        <p:nvPicPr>
          <p:cNvPr id="2052" name="Picture 4" descr="Consolidação das Leis do Trabalho de Getúlio Vargas completa 70 anos -  Estadã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523" y="2979181"/>
            <a:ext cx="4115949" cy="2887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768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Carteira de trabalho e Vargas | Acervo"/>
          <p:cNvPicPr/>
          <p:nvPr/>
        </p:nvPicPr>
        <p:blipFill>
          <a:blip r:embed="rId2" cstate="print"/>
          <a:srcRect/>
          <a:stretch>
            <a:fillRect/>
          </a:stretch>
        </p:blipFill>
        <p:spPr bwMode="auto">
          <a:xfrm>
            <a:off x="1763688" y="2924944"/>
            <a:ext cx="5544616" cy="3024336"/>
          </a:xfrm>
          <a:prstGeom prst="rect">
            <a:avLst/>
          </a:prstGeom>
          <a:noFill/>
          <a:ln w="9525">
            <a:noFill/>
            <a:miter lim="800000"/>
            <a:headEnd/>
            <a:tailEnd/>
          </a:ln>
        </p:spPr>
      </p:pic>
      <p:sp>
        <p:nvSpPr>
          <p:cNvPr id="3" name="Retângulo 2"/>
          <p:cNvSpPr/>
          <p:nvPr/>
        </p:nvSpPr>
        <p:spPr>
          <a:xfrm>
            <a:off x="539552" y="5934670"/>
            <a:ext cx="8280920" cy="646331"/>
          </a:xfrm>
          <a:prstGeom prst="rect">
            <a:avLst/>
          </a:prstGeom>
        </p:spPr>
        <p:txBody>
          <a:bodyPr wrap="square">
            <a:spAutoFit/>
          </a:bodyPr>
          <a:lstStyle/>
          <a:p>
            <a:pPr algn="ctr"/>
            <a:r>
              <a:rPr lang="pt-BR" dirty="0"/>
              <a:t>Getúlio Vargas </a:t>
            </a:r>
            <a:r>
              <a:rPr lang="pt-BR" dirty="0" smtClean="0"/>
              <a:t>desfila em carro aberto no estádio de São Januário, no bairro de São Cristóvão, no Rio de Janeiro.</a:t>
            </a:r>
            <a:endParaRPr lang="pt-BR" dirty="0"/>
          </a:p>
        </p:txBody>
      </p:sp>
      <p:sp>
        <p:nvSpPr>
          <p:cNvPr id="4" name="Retângulo 3"/>
          <p:cNvSpPr/>
          <p:nvPr/>
        </p:nvSpPr>
        <p:spPr>
          <a:xfrm>
            <a:off x="395536" y="404664"/>
            <a:ext cx="8424936" cy="2677656"/>
          </a:xfrm>
          <a:prstGeom prst="rect">
            <a:avLst/>
          </a:prstGeom>
        </p:spPr>
        <p:txBody>
          <a:bodyPr wrap="square">
            <a:spAutoFit/>
          </a:bodyPr>
          <a:lstStyle/>
          <a:p>
            <a:pPr algn="just"/>
            <a:r>
              <a:rPr lang="pt-BR" sz="2800" dirty="0" smtClean="0"/>
              <a:t>	</a:t>
            </a:r>
            <a:r>
              <a:rPr lang="pt-BR" sz="2000" dirty="0" smtClean="0"/>
              <a:t>Em 1º de Maio de 1943, Getúlio Vargas anunciou a CLT. Entre os pontos contemplados por esta, destacamos: estabelecimento de jornada de trabalho, salários e remunerações (incluindo salário mínimo, horas-extras e pagamentos extraordinários), carteira de trabalho, trabalho feminino, de menores e estrangeiros, saúde e segurança no trabalho, férias e repouso remunerado, garantia de estabilidade, estabelecimento de mecanismos básicos para resolução de disputas trabalhistas (dissídios individuais e coletivos), entre outros. </a:t>
            </a:r>
            <a:endParaRPr lang="pt-BR" sz="2000" dirty="0"/>
          </a:p>
        </p:txBody>
      </p:sp>
    </p:spTree>
    <p:extLst>
      <p:ext uri="{BB962C8B-B14F-4D97-AF65-F5344CB8AC3E}">
        <p14:creationId xmlns:p14="http://schemas.microsoft.com/office/powerpoint/2010/main" val="346641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97818" y="192956"/>
            <a:ext cx="8766670" cy="2246769"/>
          </a:xfrm>
          <a:prstGeom prst="rect">
            <a:avLst/>
          </a:prstGeom>
        </p:spPr>
        <p:txBody>
          <a:bodyPr wrap="square">
            <a:spAutoFit/>
          </a:bodyPr>
          <a:lstStyle/>
          <a:p>
            <a:pPr algn="just"/>
            <a:r>
              <a:rPr lang="pt-BR" sz="2000" dirty="0" smtClean="0"/>
              <a:t>	Porém, é importante salientar que os/as trabalhadores/as já lutavam há décadas por seus direitos. Essas lutas, resultaram na aprovação de algumas leis que versavam sobre a regulamentação do trabalho do menor, referente à acidentes de trabalho e à caixas de aposentadoria e pensões, antes mesmo dos anos 1930. </a:t>
            </a:r>
          </a:p>
          <a:p>
            <a:pPr algn="just"/>
            <a:r>
              <a:rPr lang="pt-BR" sz="2000" dirty="0"/>
              <a:t>	</a:t>
            </a:r>
            <a:r>
              <a:rPr lang="pt-BR" sz="2000" dirty="0" smtClean="0"/>
              <a:t>A grande bandeira de luta da classe trabalhadora - a </a:t>
            </a:r>
            <a:r>
              <a:rPr lang="pt-BR" sz="2000" dirty="0"/>
              <a:t>jornada de trabalho de 8 </a:t>
            </a:r>
            <a:r>
              <a:rPr lang="pt-BR" sz="2000" dirty="0" smtClean="0"/>
              <a:t>horas – no entanto, só foi assegurada pela CLT. Ficaram excluídos  da CLT os/as trabalhadores/as rurais, domésticos e servidores públicos.  </a:t>
            </a:r>
            <a:endParaRPr lang="pt-BR" sz="2000" dirty="0"/>
          </a:p>
        </p:txBody>
      </p:sp>
      <p:sp>
        <p:nvSpPr>
          <p:cNvPr id="3" name="AutoShape 2" descr="Cem anos da Greve Geral de 1917 | Sinpro - J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15" y="2780928"/>
            <a:ext cx="4514109" cy="3166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á 100 anos, greve geral parou São Paulo — Senado Notíc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799209"/>
            <a:ext cx="3810000" cy="3438526"/>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307975" y="6237735"/>
            <a:ext cx="8656513" cy="307777"/>
          </a:xfrm>
          <a:prstGeom prst="rect">
            <a:avLst/>
          </a:prstGeom>
        </p:spPr>
        <p:txBody>
          <a:bodyPr wrap="square">
            <a:spAutoFit/>
          </a:bodyPr>
          <a:lstStyle/>
          <a:p>
            <a:r>
              <a:rPr lang="pt-BR" sz="1400" dirty="0" smtClean="0"/>
              <a:t>Registros da Greve Geral de 1917 que tinha como grande bandeira de luta a jornada de 8 horas de trabalho diária. </a:t>
            </a:r>
            <a:endParaRPr lang="pt-BR" sz="1400" dirty="0"/>
          </a:p>
        </p:txBody>
      </p:sp>
    </p:spTree>
    <p:extLst>
      <p:ext uri="{BB962C8B-B14F-4D97-AF65-F5344CB8AC3E}">
        <p14:creationId xmlns:p14="http://schemas.microsoft.com/office/powerpoint/2010/main" val="3897596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476672"/>
            <a:ext cx="8640960" cy="2031325"/>
          </a:xfrm>
          <a:prstGeom prst="rect">
            <a:avLst/>
          </a:prstGeom>
        </p:spPr>
        <p:txBody>
          <a:bodyPr wrap="square">
            <a:spAutoFit/>
          </a:bodyPr>
          <a:lstStyle/>
          <a:p>
            <a:pPr algn="just"/>
            <a:r>
              <a:rPr lang="pt-BR" dirty="0" smtClean="0"/>
              <a:t>	O empresariado era resistente à CLT. No pré</a:t>
            </a:r>
            <a:r>
              <a:rPr lang="pt-BR" dirty="0"/>
              <a:t>-</a:t>
            </a:r>
            <a:r>
              <a:rPr lang="pt-BR" dirty="0" smtClean="0"/>
              <a:t>1930, eram corriqueiros os argumentos de que o governo estaria interferindo na “liberdade do trabalho”, além de frequentemente apontar para os “altos custos” que a legislação trabalhista onerava para os seus bolsos. Vale acrescentar, que mesmo depois de sancionada a CLT era rotineiramente descumprida pelos empregadores, obrigando aos trabalhadores/as recorrerem à Justiça do Trabalho para fazer valer os seus direitos.</a:t>
            </a:r>
          </a:p>
          <a:p>
            <a:pPr algn="just"/>
            <a:r>
              <a:rPr lang="pt-BR" dirty="0"/>
              <a:t>	</a:t>
            </a:r>
          </a:p>
        </p:txBody>
      </p:sp>
      <p:pic>
        <p:nvPicPr>
          <p:cNvPr id="4098" name="Picture 2" descr="O PRIMEIRO ANO DO CRT-2 – PORTAL DA MEMÓRIA DO TR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7625" y="2496562"/>
            <a:ext cx="6728749" cy="378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603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4" y="260648"/>
            <a:ext cx="8136904" cy="2308324"/>
          </a:xfrm>
          <a:prstGeom prst="rect">
            <a:avLst/>
          </a:prstGeom>
        </p:spPr>
        <p:txBody>
          <a:bodyPr wrap="square">
            <a:spAutoFit/>
          </a:bodyPr>
          <a:lstStyle/>
          <a:p>
            <a:pPr algn="just"/>
            <a:r>
              <a:rPr lang="pt-BR" dirty="0" smtClean="0"/>
              <a:t>	Entre </a:t>
            </a:r>
            <a:r>
              <a:rPr lang="pt-BR" dirty="0"/>
              <a:t>os anos </a:t>
            </a:r>
            <a:r>
              <a:rPr lang="pt-BR" dirty="0" smtClean="0"/>
              <a:t>1930 </a:t>
            </a:r>
            <a:r>
              <a:rPr lang="pt-BR" dirty="0"/>
              <a:t>e 1960, as mudanças na conjuntura política nacional e internacional, forjou uma nova geração de empresários que se mostrou mais interessada em tomar parte da chamada “questão social” capitaneada pelo Estado. Não raro, empresários assumiam posturas que poderiam ser classificadas como “paternalistas” ou “populistas” junto aos/as trabalhadores/as. O descumprimento à CLT, no entanto, </a:t>
            </a:r>
            <a:r>
              <a:rPr lang="pt-BR" dirty="0" smtClean="0"/>
              <a:t>era uma </a:t>
            </a:r>
            <a:r>
              <a:rPr lang="pt-BR" dirty="0"/>
              <a:t>prática </a:t>
            </a:r>
            <a:r>
              <a:rPr lang="pt-BR" dirty="0" smtClean="0"/>
              <a:t>recorrente de </a:t>
            </a:r>
            <a:r>
              <a:rPr lang="pt-BR" dirty="0"/>
              <a:t>parte </a:t>
            </a:r>
            <a:r>
              <a:rPr lang="pt-BR" dirty="0" smtClean="0"/>
              <a:t>do </a:t>
            </a:r>
            <a:r>
              <a:rPr lang="pt-BR" dirty="0"/>
              <a:t>empresariado tanto no passado, quanto nos dias de hoje. </a:t>
            </a:r>
          </a:p>
          <a:p>
            <a:pPr algn="just"/>
            <a:endParaRPr lang="pt-BR" dirty="0"/>
          </a:p>
        </p:txBody>
      </p:sp>
      <p:pic>
        <p:nvPicPr>
          <p:cNvPr id="5124" name="Picture 4" descr="https://www.memoriavotorantim.com/wp-content/uploads/2022/12/WhatsApp-Image-2022-12-29-at-18.56.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420888"/>
            <a:ext cx="5076367" cy="3816424"/>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989503" y="6262493"/>
            <a:ext cx="7344816" cy="369332"/>
          </a:xfrm>
          <a:prstGeom prst="rect">
            <a:avLst/>
          </a:prstGeom>
        </p:spPr>
        <p:txBody>
          <a:bodyPr wrap="square">
            <a:spAutoFit/>
          </a:bodyPr>
          <a:lstStyle/>
          <a:p>
            <a:pPr algn="ctr"/>
            <a:r>
              <a:rPr lang="pt-BR" dirty="0" smtClean="0"/>
              <a:t>Memória Votorantim </a:t>
            </a:r>
            <a:endParaRPr lang="pt-BR" dirty="0"/>
          </a:p>
        </p:txBody>
      </p:sp>
    </p:spTree>
    <p:extLst>
      <p:ext uri="{BB962C8B-B14F-4D97-AF65-F5344CB8AC3E}">
        <p14:creationId xmlns:p14="http://schemas.microsoft.com/office/powerpoint/2010/main" val="151113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8538" y="116632"/>
            <a:ext cx="5560094" cy="584775"/>
          </a:xfrm>
          <a:prstGeom prst="rect">
            <a:avLst/>
          </a:prstGeom>
        </p:spPr>
        <p:txBody>
          <a:bodyPr wrap="square">
            <a:spAutoFit/>
          </a:bodyPr>
          <a:lstStyle/>
          <a:p>
            <a:pPr algn="ctr"/>
            <a:r>
              <a:rPr lang="pt-BR" sz="3200" b="1" dirty="0" smtClean="0"/>
              <a:t>A CLT e as suas interpretações  </a:t>
            </a:r>
            <a:endParaRPr lang="pt-BR" sz="3200" b="1" dirty="0"/>
          </a:p>
        </p:txBody>
      </p:sp>
      <p:graphicFrame>
        <p:nvGraphicFramePr>
          <p:cNvPr id="4" name="Tabela 3"/>
          <p:cNvGraphicFramePr>
            <a:graphicFrameLocks noGrp="1"/>
          </p:cNvGraphicFramePr>
          <p:nvPr>
            <p:extLst>
              <p:ext uri="{D42A27DB-BD31-4B8C-83A1-F6EECF244321}">
                <p14:modId xmlns:p14="http://schemas.microsoft.com/office/powerpoint/2010/main" val="3177013380"/>
              </p:ext>
            </p:extLst>
          </p:nvPr>
        </p:nvGraphicFramePr>
        <p:xfrm>
          <a:off x="258105" y="908720"/>
          <a:ext cx="8640960" cy="5742474"/>
        </p:xfrm>
        <a:graphic>
          <a:graphicData uri="http://schemas.openxmlformats.org/drawingml/2006/table">
            <a:tbl>
              <a:tblPr firstRow="1" bandRow="1">
                <a:tableStyleId>{5C22544A-7EE6-4342-B048-85BDC9FD1C3A}</a:tableStyleId>
              </a:tblPr>
              <a:tblGrid>
                <a:gridCol w="2880320"/>
                <a:gridCol w="2880320"/>
                <a:gridCol w="2880320"/>
              </a:tblGrid>
              <a:tr h="1134878">
                <a:tc>
                  <a:txBody>
                    <a:bodyPr/>
                    <a:lstStyle/>
                    <a:p>
                      <a:endParaRPr lang="pt-BR" dirty="0" smtClean="0"/>
                    </a:p>
                    <a:p>
                      <a:pPr algn="ctr"/>
                      <a:r>
                        <a:rPr lang="pt-BR" dirty="0" smtClean="0"/>
                        <a:t>A CLT</a:t>
                      </a:r>
                      <a:r>
                        <a:rPr lang="pt-BR" baseline="0" dirty="0" smtClean="0"/>
                        <a:t> como uma “dádiva”</a:t>
                      </a:r>
                      <a:endParaRPr lang="pt-BR" dirty="0"/>
                    </a:p>
                  </a:txBody>
                  <a:tcPr/>
                </a:tc>
                <a:tc>
                  <a:txBody>
                    <a:bodyPr/>
                    <a:lstStyle/>
                    <a:p>
                      <a:endParaRPr lang="pt-BR" dirty="0" smtClean="0"/>
                    </a:p>
                    <a:p>
                      <a:pPr algn="ctr"/>
                      <a:r>
                        <a:rPr lang="pt-BR" dirty="0" smtClean="0"/>
                        <a:t>CLT: “o</a:t>
                      </a:r>
                      <a:r>
                        <a:rPr lang="pt-BR" baseline="0" dirty="0" smtClean="0"/>
                        <a:t> AI-5 dos trabalhadores” </a:t>
                      </a:r>
                      <a:endParaRPr lang="pt-BR" dirty="0"/>
                    </a:p>
                  </a:txBody>
                  <a:tcPr/>
                </a:tc>
                <a:tc>
                  <a:txBody>
                    <a:bodyPr/>
                    <a:lstStyle/>
                    <a:p>
                      <a:endParaRPr lang="pt-BR" dirty="0" smtClean="0"/>
                    </a:p>
                    <a:p>
                      <a:pPr algn="ctr"/>
                      <a:r>
                        <a:rPr lang="pt-BR" dirty="0" smtClean="0"/>
                        <a:t>A CLT como parte da</a:t>
                      </a:r>
                      <a:r>
                        <a:rPr lang="pt-BR" baseline="0" dirty="0" smtClean="0"/>
                        <a:t> “cultura legal” dos trabalhadores brasileiros</a:t>
                      </a:r>
                      <a:endParaRPr lang="pt-BR" dirty="0"/>
                    </a:p>
                  </a:txBody>
                  <a:tcPr/>
                </a:tc>
              </a:tr>
              <a:tr h="4553754">
                <a:tc>
                  <a:txBody>
                    <a:bodyPr/>
                    <a:lstStyle/>
                    <a:p>
                      <a:pPr algn="just"/>
                      <a:r>
                        <a:rPr lang="pt-BR" dirty="0" smtClean="0"/>
                        <a:t>A chamada</a:t>
                      </a:r>
                      <a:r>
                        <a:rPr lang="pt-BR" baseline="0" dirty="0" smtClean="0"/>
                        <a:t> “ideologia da outorga” concebe a CLT como resultado da benevolência do chefe de estado, no caso, Vargas.</a:t>
                      </a:r>
                    </a:p>
                    <a:p>
                      <a:pPr marL="0" marR="0" indent="0" algn="just" defTabSz="914400" rtl="0" eaLnBrk="1" fontAlgn="auto" latinLnBrk="0" hangingPunct="1">
                        <a:lnSpc>
                          <a:spcPct val="100000"/>
                        </a:lnSpc>
                        <a:spcBef>
                          <a:spcPts val="0"/>
                        </a:spcBef>
                        <a:spcAft>
                          <a:spcPts val="0"/>
                        </a:spcAft>
                        <a:buClrTx/>
                        <a:buSzTx/>
                        <a:buFontTx/>
                        <a:buNone/>
                        <a:tabLst/>
                        <a:defRPr/>
                      </a:pPr>
                      <a:r>
                        <a:rPr lang="pt-BR" dirty="0" smtClean="0"/>
                        <a:t>Profundamente</a:t>
                      </a:r>
                      <a:r>
                        <a:rPr lang="pt-BR" baseline="0" dirty="0" smtClean="0"/>
                        <a:t> combatida, essa visão da CLT já está superada, apesar dos livros didáticos enfatizarem, até hoje, os líderes políticos como protagonistas desse processo. </a:t>
                      </a:r>
                      <a:endParaRPr lang="pt-BR" dirty="0" smtClean="0"/>
                    </a:p>
                    <a:p>
                      <a:pPr algn="just"/>
                      <a:endParaRPr lang="pt-BR" dirty="0"/>
                    </a:p>
                  </a:txBody>
                  <a:tcPr/>
                </a:tc>
                <a:tc>
                  <a:txBody>
                    <a:bodyPr/>
                    <a:lstStyle/>
                    <a:p>
                      <a:pPr algn="just"/>
                      <a:r>
                        <a:rPr lang="pt-BR" dirty="0" smtClean="0"/>
                        <a:t>A frase</a:t>
                      </a:r>
                      <a:r>
                        <a:rPr lang="pt-BR" baseline="0" dirty="0" smtClean="0"/>
                        <a:t> acima, dita por </a:t>
                      </a:r>
                      <a:r>
                        <a:rPr lang="pt-BR" baseline="0" dirty="0" err="1" smtClean="0"/>
                        <a:t>Luis</a:t>
                      </a:r>
                      <a:r>
                        <a:rPr lang="pt-BR" baseline="0" dirty="0" smtClean="0"/>
                        <a:t> Inácio Lula da Silva em um discurso no ABC paulista nos anos 1980, enfatiza que a CLT veio acompanhada de contrapartidas duras para classe trabalhadora, tais como: a unidade sindical e a adesão compulsória à estrutura sindical corporativa. A CLT nada mais seria do que a versão brasileira da </a:t>
                      </a:r>
                      <a:r>
                        <a:rPr lang="pt-BR" i="1" baseline="0" dirty="0" smtClean="0"/>
                        <a:t>Carta Del Lavoro</a:t>
                      </a:r>
                      <a:r>
                        <a:rPr lang="pt-BR" i="0" baseline="0" dirty="0" smtClean="0"/>
                        <a:t>, do  ditador fascista italiano Benito Mussolini. </a:t>
                      </a:r>
                      <a:endParaRPr lang="pt-BR" baseline="0" dirty="0" smtClean="0"/>
                    </a:p>
                    <a:p>
                      <a:pPr algn="just"/>
                      <a:endParaRPr lang="pt-BR" dirty="0"/>
                    </a:p>
                  </a:txBody>
                  <a:tcPr/>
                </a:tc>
                <a:tc>
                  <a:txBody>
                    <a:bodyPr/>
                    <a:lstStyle/>
                    <a:p>
                      <a:r>
                        <a:rPr lang="pt-BR" dirty="0" smtClean="0"/>
                        <a:t>Fruto de</a:t>
                      </a:r>
                      <a:r>
                        <a:rPr lang="pt-BR" baseline="0" dirty="0" smtClean="0"/>
                        <a:t> teses acadêmicas mais recentes,  a legislação trabalhista aqui é encarada como parte integrante do repertório de lutas da classe trabalhadora, configurando assim, um elemento importante para a sua </a:t>
                      </a:r>
                      <a:r>
                        <a:rPr lang="pt-BR" i="1" baseline="0" dirty="0" smtClean="0"/>
                        <a:t>experiência</a:t>
                      </a:r>
                      <a:r>
                        <a:rPr lang="pt-BR" baseline="0" dirty="0" smtClean="0"/>
                        <a:t>.  Dentro dessa perspectiva, os usos, interpretações e apropriações da CLT pela classe trabalhadora conferiram-lhe significados, na medida em que lutavam por justiça.  </a:t>
                      </a:r>
                      <a:endParaRPr lang="pt-BR" dirty="0"/>
                    </a:p>
                  </a:txBody>
                  <a:tcPr/>
                </a:tc>
              </a:tr>
            </a:tbl>
          </a:graphicData>
        </a:graphic>
      </p:graphicFrame>
    </p:spTree>
    <p:extLst>
      <p:ext uri="{BB962C8B-B14F-4D97-AF65-F5344CB8AC3E}">
        <p14:creationId xmlns:p14="http://schemas.microsoft.com/office/powerpoint/2010/main" val="4143768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547189" y="0"/>
            <a:ext cx="6085512" cy="461665"/>
          </a:xfrm>
          <a:prstGeom prst="rect">
            <a:avLst/>
          </a:prstGeom>
        </p:spPr>
        <p:txBody>
          <a:bodyPr wrap="none">
            <a:spAutoFit/>
          </a:bodyPr>
          <a:lstStyle/>
          <a:p>
            <a:pPr algn="ctr"/>
            <a:r>
              <a:rPr lang="pt-BR" sz="2400" b="1" dirty="0"/>
              <a:t>A </a:t>
            </a:r>
            <a:r>
              <a:rPr lang="pt-BR" sz="2400" b="1" dirty="0" smtClean="0"/>
              <a:t>Reforma Trabalhista de 2017 : alguns pontos</a:t>
            </a:r>
            <a:endParaRPr lang="pt-BR" sz="2400" b="1" dirty="0"/>
          </a:p>
        </p:txBody>
      </p:sp>
      <p:graphicFrame>
        <p:nvGraphicFramePr>
          <p:cNvPr id="3" name="Tabela 2"/>
          <p:cNvGraphicFramePr>
            <a:graphicFrameLocks noGrp="1"/>
          </p:cNvGraphicFramePr>
          <p:nvPr>
            <p:extLst>
              <p:ext uri="{D42A27DB-BD31-4B8C-83A1-F6EECF244321}">
                <p14:modId xmlns:p14="http://schemas.microsoft.com/office/powerpoint/2010/main" val="3233594715"/>
              </p:ext>
            </p:extLst>
          </p:nvPr>
        </p:nvGraphicFramePr>
        <p:xfrm>
          <a:off x="411730" y="568722"/>
          <a:ext cx="8424936" cy="6319520"/>
        </p:xfrm>
        <a:graphic>
          <a:graphicData uri="http://schemas.openxmlformats.org/drawingml/2006/table">
            <a:tbl>
              <a:tblPr firstRow="1" bandRow="1">
                <a:tableStyleId>{5C22544A-7EE6-4342-B048-85BDC9FD1C3A}</a:tableStyleId>
              </a:tblPr>
              <a:tblGrid>
                <a:gridCol w="4212468"/>
                <a:gridCol w="4212468"/>
              </a:tblGrid>
              <a:tr h="370840">
                <a:tc>
                  <a:txBody>
                    <a:bodyPr/>
                    <a:lstStyle/>
                    <a:p>
                      <a:pPr algn="ctr"/>
                      <a:r>
                        <a:rPr lang="pt-BR" dirty="0" smtClean="0"/>
                        <a:t>CLT</a:t>
                      </a:r>
                      <a:endParaRPr lang="pt-BR" dirty="0"/>
                    </a:p>
                  </a:txBody>
                  <a:tcPr/>
                </a:tc>
                <a:tc>
                  <a:txBody>
                    <a:bodyPr/>
                    <a:lstStyle/>
                    <a:p>
                      <a:pPr algn="ctr"/>
                      <a:r>
                        <a:rPr lang="pt-BR" dirty="0" smtClean="0"/>
                        <a:t>REFORMA</a:t>
                      </a:r>
                      <a:r>
                        <a:rPr lang="pt-BR" baseline="0" dirty="0" smtClean="0"/>
                        <a:t> TRABALHISTA </a:t>
                      </a:r>
                      <a:endParaRPr lang="pt-BR" dirty="0"/>
                    </a:p>
                  </a:txBody>
                  <a:tcPr/>
                </a:tc>
              </a:tr>
              <a:tr h="370840">
                <a:tc>
                  <a:txBody>
                    <a:bodyPr/>
                    <a:lstStyle/>
                    <a:p>
                      <a:r>
                        <a:rPr lang="pt-BR" dirty="0" smtClean="0"/>
                        <a:t>A legislação está acima dos acordos coletivos</a:t>
                      </a:r>
                      <a:r>
                        <a:rPr lang="pt-BR" baseline="0" dirty="0" smtClean="0"/>
                        <a:t>, firmados entre patrões e empregados.</a:t>
                      </a:r>
                      <a:endParaRPr lang="pt-BR" dirty="0"/>
                    </a:p>
                  </a:txBody>
                  <a:tcPr/>
                </a:tc>
                <a:tc>
                  <a:txBody>
                    <a:bodyPr/>
                    <a:lstStyle/>
                    <a:p>
                      <a:r>
                        <a:rPr lang="pt-BR" dirty="0" smtClean="0"/>
                        <a:t>Férias, planos</a:t>
                      </a:r>
                      <a:r>
                        <a:rPr lang="pt-BR" baseline="0" dirty="0" smtClean="0"/>
                        <a:t> de cargos e salários e jornada de trabalho poderão ser negociadas nos locais de trabalho.</a:t>
                      </a:r>
                      <a:endParaRPr lang="pt-BR" dirty="0"/>
                    </a:p>
                  </a:txBody>
                  <a:tcPr/>
                </a:tc>
              </a:tr>
              <a:tr h="370840">
                <a:tc>
                  <a:txBody>
                    <a:bodyPr/>
                    <a:lstStyle/>
                    <a:p>
                      <a:r>
                        <a:rPr lang="pt-BR" dirty="0" smtClean="0"/>
                        <a:t>Jornada de trabalho</a:t>
                      </a:r>
                      <a:r>
                        <a:rPr lang="pt-BR" baseline="0" dirty="0" smtClean="0"/>
                        <a:t> de 8 horas e 44h semanais.</a:t>
                      </a:r>
                      <a:endParaRPr lang="pt-BR" dirty="0"/>
                    </a:p>
                  </a:txBody>
                  <a:tcPr/>
                </a:tc>
                <a:tc>
                  <a:txBody>
                    <a:bodyPr/>
                    <a:lstStyle/>
                    <a:p>
                      <a:r>
                        <a:rPr lang="pt-BR" dirty="0" smtClean="0"/>
                        <a:t>Jornada de trabalho poderá ser de 12horas diárias,</a:t>
                      </a:r>
                      <a:r>
                        <a:rPr lang="pt-BR" baseline="0" dirty="0" smtClean="0"/>
                        <a:t> com 36h de descanso.</a:t>
                      </a:r>
                      <a:endParaRPr lang="pt-BR" dirty="0"/>
                    </a:p>
                  </a:txBody>
                  <a:tcPr/>
                </a:tc>
              </a:tr>
              <a:tr h="370840">
                <a:tc>
                  <a:txBody>
                    <a:bodyPr/>
                    <a:lstStyle/>
                    <a:p>
                      <a:r>
                        <a:rPr lang="pt-BR" dirty="0" smtClean="0"/>
                        <a:t>A terceirização não é permitida para os serviços primordiais</a:t>
                      </a:r>
                      <a:r>
                        <a:rPr lang="pt-BR" baseline="0" dirty="0" smtClean="0"/>
                        <a:t> dentro da empresa.</a:t>
                      </a:r>
                      <a:endParaRPr lang="pt-BR" dirty="0"/>
                    </a:p>
                  </a:txBody>
                  <a:tcPr/>
                </a:tc>
                <a:tc>
                  <a:txBody>
                    <a:bodyPr/>
                    <a:lstStyle/>
                    <a:p>
                      <a:r>
                        <a:rPr lang="pt-BR" dirty="0" smtClean="0"/>
                        <a:t>A</a:t>
                      </a:r>
                      <a:r>
                        <a:rPr lang="pt-BR" baseline="0" dirty="0" smtClean="0"/>
                        <a:t> terceirização é permitida para qualquer atividade.</a:t>
                      </a:r>
                      <a:endParaRPr lang="pt-BR" dirty="0"/>
                    </a:p>
                  </a:txBody>
                  <a:tcPr/>
                </a:tc>
              </a:tr>
              <a:tr h="370840">
                <a:tc>
                  <a:txBody>
                    <a:bodyPr/>
                    <a:lstStyle/>
                    <a:p>
                      <a:r>
                        <a:rPr lang="pt-BR" dirty="0" smtClean="0"/>
                        <a:t>Contribuição sindical obrigatória.</a:t>
                      </a:r>
                      <a:endParaRPr lang="pt-BR" dirty="0"/>
                    </a:p>
                  </a:txBody>
                  <a:tcPr/>
                </a:tc>
                <a:tc>
                  <a:txBody>
                    <a:bodyPr/>
                    <a:lstStyle/>
                    <a:p>
                      <a:r>
                        <a:rPr lang="pt-BR" dirty="0" smtClean="0"/>
                        <a:t>Contribuição sindical facultativa..</a:t>
                      </a:r>
                      <a:endParaRPr lang="pt-BR" dirty="0"/>
                    </a:p>
                  </a:txBody>
                  <a:tcPr/>
                </a:tc>
              </a:tr>
              <a:tr h="370840">
                <a:tc>
                  <a:txBody>
                    <a:bodyPr/>
                    <a:lstStyle/>
                    <a:p>
                      <a:r>
                        <a:rPr lang="pt-BR" dirty="0" smtClean="0"/>
                        <a:t>Trabalho remoto: não previsto.</a:t>
                      </a:r>
                      <a:endParaRPr lang="pt-BR" dirty="0"/>
                    </a:p>
                  </a:txBody>
                  <a:tcPr/>
                </a:tc>
                <a:tc>
                  <a:txBody>
                    <a:bodyPr/>
                    <a:lstStyle/>
                    <a:p>
                      <a:r>
                        <a:rPr lang="pt-BR" dirty="0" smtClean="0"/>
                        <a:t>A troca para o trabalho remoto pode ser feita 15 dias antes e feita unilateralmente pelo empregador.</a:t>
                      </a:r>
                      <a:endParaRPr lang="pt-BR" dirty="0"/>
                    </a:p>
                  </a:txBody>
                  <a:tcPr/>
                </a:tc>
              </a:tr>
              <a:tr h="370840">
                <a:tc>
                  <a:txBody>
                    <a:bodyPr/>
                    <a:lstStyle/>
                    <a:p>
                      <a:r>
                        <a:rPr lang="pt-BR" dirty="0" smtClean="0"/>
                        <a:t>Férias: parceladas em até duas vezes. A menor não pode ter menos de 10 dias</a:t>
                      </a:r>
                      <a:endParaRPr lang="pt-BR" dirty="0"/>
                    </a:p>
                  </a:txBody>
                  <a:tcPr/>
                </a:tc>
                <a:tc>
                  <a:txBody>
                    <a:bodyPr/>
                    <a:lstStyle/>
                    <a:p>
                      <a:r>
                        <a:rPr lang="pt-BR" dirty="0" smtClean="0"/>
                        <a:t>Férias:</a:t>
                      </a:r>
                      <a:r>
                        <a:rPr lang="pt-BR" baseline="0" dirty="0" smtClean="0"/>
                        <a:t> parcelada em até três vezes. A menos não pode ter menos de 5 dias.</a:t>
                      </a:r>
                      <a:endParaRPr lang="pt-BR" dirty="0"/>
                    </a:p>
                  </a:txBody>
                  <a:tcPr/>
                </a:tc>
              </a:tr>
              <a:tr h="745822">
                <a:tc>
                  <a:txBody>
                    <a:bodyPr/>
                    <a:lstStyle/>
                    <a:p>
                      <a:r>
                        <a:rPr lang="pt-BR" dirty="0" smtClean="0"/>
                        <a:t>Contrato temporário: 90 dias, com prorrogação de até 90 dias.</a:t>
                      </a:r>
                      <a:endParaRPr lang="pt-B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Contrato temporário: 180 dias, com prorrogação de até 90 dias.</a:t>
                      </a:r>
                    </a:p>
                    <a:p>
                      <a:endParaRPr lang="pt-BR" dirty="0"/>
                    </a:p>
                  </a:txBody>
                  <a:tcPr/>
                </a:tc>
              </a:tr>
              <a:tr h="370840">
                <a:tc>
                  <a:txBody>
                    <a:bodyPr/>
                    <a:lstStyle/>
                    <a:p>
                      <a:r>
                        <a:rPr lang="pt-BR" dirty="0" smtClean="0"/>
                        <a:t>Justiça gratuita para quem recebe até dois salários mínimos ou não tem como pagar.</a:t>
                      </a:r>
                      <a:endParaRPr lang="pt-BR" dirty="0"/>
                    </a:p>
                  </a:txBody>
                  <a:tcPr/>
                </a:tc>
                <a:tc>
                  <a:txBody>
                    <a:bodyPr/>
                    <a:lstStyle/>
                    <a:p>
                      <a:r>
                        <a:rPr lang="pt-BR" dirty="0" smtClean="0"/>
                        <a:t>Justiça gratuita para quem recebe menos de 40% do teto do INSS ou que comprovar não ter recursos.</a:t>
                      </a:r>
                      <a:endParaRPr lang="pt-BR" dirty="0"/>
                    </a:p>
                  </a:txBody>
                  <a:tcPr/>
                </a:tc>
              </a:tr>
            </a:tbl>
          </a:graphicData>
        </a:graphic>
      </p:graphicFrame>
    </p:spTree>
    <p:extLst>
      <p:ext uri="{BB962C8B-B14F-4D97-AF65-F5344CB8AC3E}">
        <p14:creationId xmlns:p14="http://schemas.microsoft.com/office/powerpoint/2010/main" val="4154051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8170572" cy="4593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350208" y="260648"/>
            <a:ext cx="8287908" cy="646331"/>
          </a:xfrm>
          <a:prstGeom prst="rect">
            <a:avLst/>
          </a:prstGeom>
        </p:spPr>
        <p:txBody>
          <a:bodyPr wrap="square">
            <a:spAutoFit/>
          </a:bodyPr>
          <a:lstStyle/>
          <a:p>
            <a:pPr algn="ctr"/>
            <a:r>
              <a:rPr lang="pt-BR" b="1" dirty="0" smtClean="0"/>
              <a:t>Após a posse de Lula, na presidência, em 2023, a revogação da Reforma Trabalhista e a regulamentação do trabalho dos profissionais de aplicativos entram na pauta do dia</a:t>
            </a:r>
            <a:endParaRPr lang="pt-BR" b="1" dirty="0"/>
          </a:p>
        </p:txBody>
      </p:sp>
    </p:spTree>
    <p:extLst>
      <p:ext uri="{BB962C8B-B14F-4D97-AF65-F5344CB8AC3E}">
        <p14:creationId xmlns:p14="http://schemas.microsoft.com/office/powerpoint/2010/main" val="2703882854"/>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792</Words>
  <Application>Microsoft Office PowerPoint</Application>
  <PresentationFormat>Apresentação na tela (4:3)</PresentationFormat>
  <Paragraphs>77</Paragraphs>
  <Slides>12</Slides>
  <Notes>0</Notes>
  <HiddenSlides>0</HiddenSlides>
  <MMClips>0</MMClips>
  <ScaleCrop>false</ScaleCrop>
  <HeadingPairs>
    <vt:vector size="4" baseType="variant">
      <vt:variant>
        <vt:lpstr>Tema</vt:lpstr>
      </vt:variant>
      <vt:variant>
        <vt:i4>1</vt:i4>
      </vt:variant>
      <vt:variant>
        <vt:lpstr>Títulos de slides</vt:lpstr>
      </vt:variant>
      <vt:variant>
        <vt:i4>12</vt:i4>
      </vt:variant>
    </vt:vector>
  </HeadingPairs>
  <TitlesOfParts>
    <vt:vector size="13"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User</cp:lastModifiedBy>
  <cp:revision>64</cp:revision>
  <dcterms:created xsi:type="dcterms:W3CDTF">2023-04-30T13:01:24Z</dcterms:created>
  <dcterms:modified xsi:type="dcterms:W3CDTF">2023-04-30T20:31:30Z</dcterms:modified>
</cp:coreProperties>
</file>